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3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6" r:id="rId13"/>
  </p:sldIdLst>
  <p:sldSz cx="9144000" cy="5143500" type="screen16x9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59"/>
    <p:restoredTop sz="94658"/>
  </p:normalViewPr>
  <p:slideViewPr>
    <p:cSldViewPr>
      <p:cViewPr varScale="1">
        <p:scale>
          <a:sx n="84" d="100"/>
          <a:sy n="84" d="100"/>
        </p:scale>
        <p:origin x="-448" y="1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A591AA-CC56-2A49-AD6C-14AC2DBE0179}" type="doc">
      <dgm:prSet loTypeId="urn:microsoft.com/office/officeart/2009/3/layout/PlusandMinus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75EB6A0F-75E9-4A42-B84C-4B6F6D929BBA}">
      <dgm:prSet phldrT="[Текст]" custT="1"/>
      <dgm:spPr/>
      <dgm:t>
        <a:bodyPr/>
        <a:lstStyle/>
        <a:p>
          <a:r>
            <a:rPr lang="ru-RU" sz="1800" dirty="0">
              <a:latin typeface="Century Gothic" panose="020B0502020202020204" pitchFamily="34" charset="0"/>
            </a:rPr>
            <a:t>Кросс-</a:t>
          </a:r>
          <a:r>
            <a:rPr lang="ru-RU" sz="1800" dirty="0" err="1">
              <a:latin typeface="Century Gothic" panose="020B0502020202020204" pitchFamily="34" charset="0"/>
            </a:rPr>
            <a:t>платформенность</a:t>
          </a:r>
          <a:endParaRPr lang="ru-RU" sz="1800" dirty="0">
            <a:latin typeface="Century Gothic" panose="020B0502020202020204" pitchFamily="34" charset="0"/>
          </a:endParaRPr>
        </a:p>
        <a:p>
          <a:r>
            <a:rPr lang="ru-RU" sz="1800" dirty="0">
              <a:latin typeface="Century Gothic" panose="020B0502020202020204" pitchFamily="34" charset="0"/>
            </a:rPr>
            <a:t>Богатый набор компонентов</a:t>
          </a:r>
        </a:p>
        <a:p>
          <a:r>
            <a:rPr lang="ru-RU" sz="1800" dirty="0">
              <a:latin typeface="Century Gothic" panose="020B0502020202020204" pitchFamily="34" charset="0"/>
            </a:rPr>
            <a:t>Гибкость</a:t>
          </a:r>
        </a:p>
        <a:p>
          <a:r>
            <a:rPr lang="ru-RU" sz="1800" dirty="0">
              <a:latin typeface="Century Gothic" panose="020B0502020202020204" pitchFamily="34" charset="0"/>
            </a:rPr>
            <a:t>Поддержка абстракции </a:t>
          </a:r>
          <a:r>
            <a:rPr lang="en-US" sz="1800" dirty="0">
              <a:latin typeface="Century Gothic" panose="020B0502020202020204" pitchFamily="34" charset="0"/>
            </a:rPr>
            <a:t>Model-View-Controller</a:t>
          </a:r>
        </a:p>
        <a:p>
          <a:endParaRPr lang="ru-RU" sz="1500" dirty="0"/>
        </a:p>
      </dgm:t>
    </dgm:pt>
    <dgm:pt modelId="{4179280E-75D5-D44C-AD74-2964645548D3}" type="parTrans" cxnId="{A1CC327E-26A8-D74E-BB43-5DC03BF74A1D}">
      <dgm:prSet/>
      <dgm:spPr/>
      <dgm:t>
        <a:bodyPr/>
        <a:lstStyle/>
        <a:p>
          <a:endParaRPr lang="ru-RU"/>
        </a:p>
      </dgm:t>
    </dgm:pt>
    <dgm:pt modelId="{ABF9D9BA-D8D0-464B-ACC7-B35CA45AF063}" type="sibTrans" cxnId="{A1CC327E-26A8-D74E-BB43-5DC03BF74A1D}">
      <dgm:prSet/>
      <dgm:spPr/>
      <dgm:t>
        <a:bodyPr/>
        <a:lstStyle/>
        <a:p>
          <a:endParaRPr lang="ru-RU"/>
        </a:p>
      </dgm:t>
    </dgm:pt>
    <dgm:pt modelId="{152899D1-8F40-8A4A-B960-0028CC1E5345}">
      <dgm:prSet phldrT="[Текст]" custT="1"/>
      <dgm:spPr/>
      <dgm:t>
        <a:bodyPr/>
        <a:lstStyle/>
        <a:p>
          <a:r>
            <a:rPr lang="ru-RU" sz="1800" dirty="0">
              <a:latin typeface="Century Gothic" panose="020B0502020202020204" pitchFamily="34" charset="0"/>
            </a:rPr>
            <a:t>Сложность</a:t>
          </a:r>
        </a:p>
        <a:p>
          <a:r>
            <a:rPr lang="ru-RU" sz="1800" dirty="0">
              <a:latin typeface="Century Gothic" panose="020B0502020202020204" pitchFamily="34" charset="0"/>
            </a:rPr>
            <a:t>Производительность</a:t>
          </a:r>
        </a:p>
        <a:p>
          <a:r>
            <a:rPr lang="ru-RU" sz="1800" dirty="0">
              <a:latin typeface="Century Gothic" panose="020B0502020202020204" pitchFamily="34" charset="0"/>
            </a:rPr>
            <a:t>Устаревший вид</a:t>
          </a:r>
        </a:p>
      </dgm:t>
    </dgm:pt>
    <dgm:pt modelId="{96BED838-F8B9-EA4D-BF10-6D237219EC1D}" type="parTrans" cxnId="{48F59117-6A06-414D-BA86-3F9239B1EAD8}">
      <dgm:prSet/>
      <dgm:spPr/>
      <dgm:t>
        <a:bodyPr/>
        <a:lstStyle/>
        <a:p>
          <a:endParaRPr lang="ru-RU"/>
        </a:p>
      </dgm:t>
    </dgm:pt>
    <dgm:pt modelId="{AC2E005F-7854-E84F-A34F-523C1E5DD346}" type="sibTrans" cxnId="{48F59117-6A06-414D-BA86-3F9239B1EAD8}">
      <dgm:prSet/>
      <dgm:spPr/>
      <dgm:t>
        <a:bodyPr/>
        <a:lstStyle/>
        <a:p>
          <a:endParaRPr lang="ru-RU"/>
        </a:p>
      </dgm:t>
    </dgm:pt>
    <dgm:pt modelId="{C953D0C1-5AC8-C54C-9368-0E5342B6FA36}" type="pres">
      <dgm:prSet presAssocID="{6CA591AA-CC56-2A49-AD6C-14AC2DBE0179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44B4E7B4-1403-8B4E-913E-76E09FCD3993}" type="pres">
      <dgm:prSet presAssocID="{6CA591AA-CC56-2A49-AD6C-14AC2DBE0179}" presName="Background" presStyleLbl="bgImgPlace1" presStyleIdx="0" presStyleCnt="1" custLinFactNeighborX="-3861" custLinFactNeighborY="-16536"/>
      <dgm:spPr/>
    </dgm:pt>
    <dgm:pt modelId="{6DEA28EF-97F7-9B40-996C-90B187CF86E2}" type="pres">
      <dgm:prSet presAssocID="{6CA591AA-CC56-2A49-AD6C-14AC2DBE0179}" presName="ParentText1" presStyleLbl="revTx" presStyleIdx="0" presStyleCnt="2" custLinFactNeighborX="-7078" custLinFactNeighborY="-25204">
        <dgm:presLayoutVars>
          <dgm:chMax val="0"/>
          <dgm:chPref val="0"/>
          <dgm:bulletEnabled val="1"/>
        </dgm:presLayoutVars>
      </dgm:prSet>
      <dgm:spPr/>
    </dgm:pt>
    <dgm:pt modelId="{9008186D-967D-0D43-BCC0-BC152340928D}" type="pres">
      <dgm:prSet presAssocID="{6CA591AA-CC56-2A49-AD6C-14AC2DBE0179}" presName="ParentText2" presStyleLbl="revTx" presStyleIdx="1" presStyleCnt="2" custLinFactNeighborX="-636" custLinFactNeighborY="-17408">
        <dgm:presLayoutVars>
          <dgm:chMax val="0"/>
          <dgm:chPref val="0"/>
          <dgm:bulletEnabled val="1"/>
        </dgm:presLayoutVars>
      </dgm:prSet>
      <dgm:spPr/>
    </dgm:pt>
    <dgm:pt modelId="{86110EB7-28D2-C645-815F-D6F6BF7950CC}" type="pres">
      <dgm:prSet presAssocID="{6CA591AA-CC56-2A49-AD6C-14AC2DBE0179}" presName="Plus" presStyleLbl="alignNode1" presStyleIdx="0" presStyleCnt="2" custLinFactY="100000" custLinFactNeighborX="-13710" custLinFactNeighborY="130892"/>
      <dgm:spPr/>
    </dgm:pt>
    <dgm:pt modelId="{FC069FD9-5F10-2348-8DA9-4DF7E0BF74F3}" type="pres">
      <dgm:prSet presAssocID="{6CA591AA-CC56-2A49-AD6C-14AC2DBE0179}" presName="Minus" presStyleLbl="alignNode1" presStyleIdx="1" presStyleCnt="2" custLinFactY="-1221" custLinFactNeighborX="-2325" custLinFactNeighborY="-100000"/>
      <dgm:spPr/>
    </dgm:pt>
    <dgm:pt modelId="{E89EA290-1714-1D41-94A2-E25D6F8316F6}" type="pres">
      <dgm:prSet presAssocID="{6CA591AA-CC56-2A49-AD6C-14AC2DBE0179}" presName="Divider" presStyleLbl="parChTrans1D1" presStyleIdx="0" presStyleCnt="1" custLinFactX="-4266171" custLinFactNeighborX="-4300000" custLinFactNeighborY="-33080"/>
      <dgm:spPr/>
    </dgm:pt>
  </dgm:ptLst>
  <dgm:cxnLst>
    <dgm:cxn modelId="{8DB0AB05-E69B-F543-866D-402DAF53390B}" type="presOf" srcId="{75EB6A0F-75E9-4A42-B84C-4B6F6D929BBA}" destId="{6DEA28EF-97F7-9B40-996C-90B187CF86E2}" srcOrd="0" destOrd="0" presId="urn:microsoft.com/office/officeart/2009/3/layout/PlusandMinus"/>
    <dgm:cxn modelId="{48F59117-6A06-414D-BA86-3F9239B1EAD8}" srcId="{6CA591AA-CC56-2A49-AD6C-14AC2DBE0179}" destId="{152899D1-8F40-8A4A-B960-0028CC1E5345}" srcOrd="1" destOrd="0" parTransId="{96BED838-F8B9-EA4D-BF10-6D237219EC1D}" sibTransId="{AC2E005F-7854-E84F-A34F-523C1E5DD346}"/>
    <dgm:cxn modelId="{F6905B52-BEAC-FD47-9C7C-E15806B23EB6}" type="presOf" srcId="{6CA591AA-CC56-2A49-AD6C-14AC2DBE0179}" destId="{C953D0C1-5AC8-C54C-9368-0E5342B6FA36}" srcOrd="0" destOrd="0" presId="urn:microsoft.com/office/officeart/2009/3/layout/PlusandMinus"/>
    <dgm:cxn modelId="{489A2767-5DCD-8742-BCCD-B6059AFB00A9}" type="presOf" srcId="{152899D1-8F40-8A4A-B960-0028CC1E5345}" destId="{9008186D-967D-0D43-BCC0-BC152340928D}" srcOrd="0" destOrd="0" presId="urn:microsoft.com/office/officeart/2009/3/layout/PlusandMinus"/>
    <dgm:cxn modelId="{A1CC327E-26A8-D74E-BB43-5DC03BF74A1D}" srcId="{6CA591AA-CC56-2A49-AD6C-14AC2DBE0179}" destId="{75EB6A0F-75E9-4A42-B84C-4B6F6D929BBA}" srcOrd="0" destOrd="0" parTransId="{4179280E-75D5-D44C-AD74-2964645548D3}" sibTransId="{ABF9D9BA-D8D0-464B-ACC7-B35CA45AF063}"/>
    <dgm:cxn modelId="{32FF2D85-F125-494A-A90B-35FBFA4CAEA5}" type="presParOf" srcId="{C953D0C1-5AC8-C54C-9368-0E5342B6FA36}" destId="{44B4E7B4-1403-8B4E-913E-76E09FCD3993}" srcOrd="0" destOrd="0" presId="urn:microsoft.com/office/officeart/2009/3/layout/PlusandMinus"/>
    <dgm:cxn modelId="{67F9557A-7D9B-0946-88AC-41943FA6DFE7}" type="presParOf" srcId="{C953D0C1-5AC8-C54C-9368-0E5342B6FA36}" destId="{6DEA28EF-97F7-9B40-996C-90B187CF86E2}" srcOrd="1" destOrd="0" presId="urn:microsoft.com/office/officeart/2009/3/layout/PlusandMinus"/>
    <dgm:cxn modelId="{416E7FD0-95B0-6E47-B6CE-27FA234CADB3}" type="presParOf" srcId="{C953D0C1-5AC8-C54C-9368-0E5342B6FA36}" destId="{9008186D-967D-0D43-BCC0-BC152340928D}" srcOrd="2" destOrd="0" presId="urn:microsoft.com/office/officeart/2009/3/layout/PlusandMinus"/>
    <dgm:cxn modelId="{6B13B623-2C6B-A24E-8927-4C6E81BD08ED}" type="presParOf" srcId="{C953D0C1-5AC8-C54C-9368-0E5342B6FA36}" destId="{86110EB7-28D2-C645-815F-D6F6BF7950CC}" srcOrd="3" destOrd="0" presId="urn:microsoft.com/office/officeart/2009/3/layout/PlusandMinus"/>
    <dgm:cxn modelId="{8372E0DA-8E16-134B-B2EA-723231D5DA3B}" type="presParOf" srcId="{C953D0C1-5AC8-C54C-9368-0E5342B6FA36}" destId="{FC069FD9-5F10-2348-8DA9-4DF7E0BF74F3}" srcOrd="4" destOrd="0" presId="urn:microsoft.com/office/officeart/2009/3/layout/PlusandMinus"/>
    <dgm:cxn modelId="{E3BAA89F-4841-A043-B643-387679EA3318}" type="presParOf" srcId="{C953D0C1-5AC8-C54C-9368-0E5342B6FA36}" destId="{E89EA290-1714-1D41-94A2-E25D6F8316F6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4E7B4-1403-8B4E-913E-76E09FCD3993}">
      <dsp:nvSpPr>
        <dsp:cNvPr id="0" name=""/>
        <dsp:cNvSpPr/>
      </dsp:nvSpPr>
      <dsp:spPr>
        <a:xfrm>
          <a:off x="1016684" y="144001"/>
          <a:ext cx="6267714" cy="323911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A28EF-97F7-9B40-996C-90B187CF86E2}">
      <dsp:nvSpPr>
        <dsp:cNvPr id="0" name=""/>
        <dsp:cNvSpPr/>
      </dsp:nvSpPr>
      <dsp:spPr>
        <a:xfrm>
          <a:off x="1239984" y="360031"/>
          <a:ext cx="2910524" cy="277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Кросс-</a:t>
          </a:r>
          <a:r>
            <a:rPr lang="ru-RU" sz="1800" kern="1200" dirty="0" err="1">
              <a:latin typeface="Century Gothic" panose="020B0502020202020204" pitchFamily="34" charset="0"/>
            </a:rPr>
            <a:t>платформенность</a:t>
          </a:r>
          <a:endParaRPr lang="ru-RU" sz="1800" kern="1200" dirty="0">
            <a:latin typeface="Century Gothic" panose="020B0502020202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Богатый набор компонентов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Гибкость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Поддержка абстракции </a:t>
          </a:r>
          <a:r>
            <a:rPr lang="en-US" sz="1800" kern="1200" dirty="0">
              <a:latin typeface="Century Gothic" panose="020B0502020202020204" pitchFamily="34" charset="0"/>
            </a:rPr>
            <a:t>Model-View-Controller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500" kern="1200" dirty="0"/>
        </a:p>
      </dsp:txBody>
      <dsp:txXfrm>
        <a:off x="1239984" y="360031"/>
        <a:ext cx="2910524" cy="2771024"/>
      </dsp:txXfrm>
    </dsp:sp>
    <dsp:sp modelId="{9008186D-967D-0D43-BCC0-BC152340928D}">
      <dsp:nvSpPr>
        <dsp:cNvPr id="0" name=""/>
        <dsp:cNvSpPr/>
      </dsp:nvSpPr>
      <dsp:spPr>
        <a:xfrm>
          <a:off x="4402843" y="576060"/>
          <a:ext cx="2910524" cy="277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Сложность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Производительность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Устаревший вид</a:t>
          </a:r>
        </a:p>
      </dsp:txBody>
      <dsp:txXfrm>
        <a:off x="4402843" y="576060"/>
        <a:ext cx="2910524" cy="2771024"/>
      </dsp:txXfrm>
    </dsp:sp>
    <dsp:sp modelId="{86110EB7-28D2-C645-815F-D6F6BF7950CC}">
      <dsp:nvSpPr>
        <dsp:cNvPr id="0" name=""/>
        <dsp:cNvSpPr/>
      </dsp:nvSpPr>
      <dsp:spPr>
        <a:xfrm>
          <a:off x="442386" y="2725416"/>
          <a:ext cx="1224725" cy="1224725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69FD9-5F10-2348-8DA9-4DF7E0BF74F3}">
      <dsp:nvSpPr>
        <dsp:cNvPr id="0" name=""/>
        <dsp:cNvSpPr/>
      </dsp:nvSpPr>
      <dsp:spPr>
        <a:xfrm>
          <a:off x="6635082" y="72007"/>
          <a:ext cx="1152683" cy="395014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EA290-1714-1D41-94A2-E25D6F8316F6}">
      <dsp:nvSpPr>
        <dsp:cNvPr id="0" name=""/>
        <dsp:cNvSpPr/>
      </dsp:nvSpPr>
      <dsp:spPr>
        <a:xfrm>
          <a:off x="4330824" y="188872"/>
          <a:ext cx="720" cy="2646595"/>
        </a:xfrm>
        <a:prstGeom prst="line">
          <a:avLst/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5FA3A66-F775-1DB9-EA48-8812F75D84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8047C9-8EC3-AE2A-979B-27612A782BA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C9CFCD7-E987-4245-9FA4-E2CCAC0DB463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B526D837-6F05-E295-D590-4D48FDB3F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5C5ACA3C-3CE0-E4FC-04A9-469CFFC0C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13261E-D778-5DE6-3CA6-966F93BF6B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193C21-65D6-DC7D-90F6-4AF89F7D9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D2DE201-D0D4-AF43-B11A-1EBC4D8399A2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A6E469-62F0-5F62-66A7-226A8363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542AB-01CA-354D-A66D-675FA72E0F69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07F7EC-44E1-BBA2-755B-4A362404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BFA7DF-90F0-4011-7972-F802D2BC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695897-3FD0-F845-A766-0C42E59FB49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611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8A4248-5474-13F0-0C73-12F4750EA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DC908-3816-5544-B395-6F807C258124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8EF7B5-8BCF-414D-E109-E5D50066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8A72CE-EE41-7625-00C1-D892109B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F56CB-057D-E949-8F80-8FA9A58A1CD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525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8EF286-B96E-BDF0-D515-0ED1CDDC9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A0AB6-CAF0-754D-B11F-29D935489A28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93C798-EFA0-F3AE-AA52-4203EC7B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9DD20E-6E82-227B-80F8-4BA6FAB6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E8EBDD-187B-EF4B-BE1C-ADC57BE6818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6660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BF330F-CC27-5925-B239-30A33EE2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6ECBC-B554-4D4B-AA7B-EAFCA567FA41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9686AD-4A03-900B-28E1-B5F5272C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B8BCD1-C67E-1923-E595-BC35C320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03240D-8490-F547-9185-0C1868E6F2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8055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C022E4-05FC-7A4C-8930-5EA03BDB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07971-504C-5E4D-8F15-0DAC9CF57339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676EB-827C-4494-5235-18608FA6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62BC9F-9475-0F3B-C9DC-6D63CD1E1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A5C8BF-8058-4C41-884A-138C4F34986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8121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60893B44-3D88-8D2D-0F71-BB338F90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3CFAA-88EC-AD49-805D-EB155E038827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07FCB477-84AB-262C-CF6B-849F280C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8DEB9A07-579B-69B9-D93A-870DBD6C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330B9D-CCD7-B840-A071-9BA3DBE0B98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2379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12D49BAB-F221-8C2A-8876-0C2E3CC1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6D931-DF6A-A244-803E-D5A9ACB60A53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8CEA3006-D440-8BD9-025B-4569B1CF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ED30FB8A-B6AE-EB6C-6C06-7801A84A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6D5368-D17A-014A-A92C-9D1459A02E9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3469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96D01998-31D2-8309-D60B-615AD224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8DF5B-6FB2-B24B-9C4E-56A985C1DA1B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FB76A965-590D-175E-B6C8-54FACE8CF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E38A9BD-6F84-2FAC-8802-569DB780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3BF67E-EFF8-1A4F-9D0C-6CBB40FE222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272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59C4F787-0A70-F58C-A4EA-0604B4BA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D0A8F-E131-0B4E-9ABD-99A744980C05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FACAC04A-FE89-D689-D926-B41895BAC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6B3C972-F968-B02F-06B8-EB628D1C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FC56C-ABB2-DA4F-878C-779877CF7D7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87790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D94CCEA4-7D83-03F6-99E0-39B2F631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3402C-D10C-EB4C-82BE-44DC76564F54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3C90B9C3-94FE-058F-4687-7B1FCB7A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B12B4F1B-1FAB-3ABA-18EA-9B1B3C53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E4F9B7-E767-4F46-87E8-C902B67E50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0272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7ACE165-2707-EA48-FF2D-DE85C444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2BF3D-2976-5C4B-96B8-328984C995A6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5671729-C88D-15F1-414E-B1D9C283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ADC1CDB-5B98-89D2-1EBA-E647F8FD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B6E55F-EC92-3E41-8C59-E39EA459C7C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9430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E8075D79-8F06-5DF8-3997-C3CC039942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60FDAC70-A847-ED4E-EA6E-F7E9349941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568E66-C8EE-47ED-6CF0-44B591D8D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0E32178-A5A3-5A4A-B676-685C86104560}" type="datetimeFigureOut">
              <a:rPr lang="ru-RU"/>
              <a:pPr>
                <a:defRPr/>
              </a:pPr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B45E6C-AB0C-0A75-F2F2-12325F91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3BB04E-C582-6E0D-41D9-F8669F7B5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5D85A00-ADCB-D645-AD95-85E300A4272C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C:\Users\Андрей\Desktop\1\Безымянный-2.png">
            <a:extLst>
              <a:ext uri="{FF2B5EF4-FFF2-40B4-BE49-F238E27FC236}">
                <a16:creationId xmlns:a16="http://schemas.microsoft.com/office/drawing/2014/main" id="{F24791B1-18C3-0699-D0EA-1B87981F1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14BFCC-9D6A-7A77-73DA-A8492A88F3D8}"/>
              </a:ext>
            </a:extLst>
          </p:cNvPr>
          <p:cNvSpPr txBox="1"/>
          <p:nvPr/>
        </p:nvSpPr>
        <p:spPr>
          <a:xfrm>
            <a:off x="0" y="4110038"/>
            <a:ext cx="91440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cap="all" dirty="0">
                <a:solidFill>
                  <a:schemeClr val="bg1"/>
                </a:solidFill>
                <a:latin typeface="Century Gothic" panose="020B0502020202020204" pitchFamily="34" charset="0"/>
                <a:cs typeface="+mn-cs"/>
              </a:rPr>
              <a:t>Название презентации</a:t>
            </a:r>
          </a:p>
        </p:txBody>
      </p:sp>
      <p:sp>
        <p:nvSpPr>
          <p:cNvPr id="2052" name="Прямоугольник 12">
            <a:extLst>
              <a:ext uri="{FF2B5EF4-FFF2-40B4-BE49-F238E27FC236}">
                <a16:creationId xmlns:a16="http://schemas.microsoft.com/office/drawing/2014/main" id="{23587888-4DAA-DE16-F428-B6111BDF7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141288"/>
            <a:ext cx="70723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>
                <a:solidFill>
                  <a:srgbClr val="323C8D"/>
                </a:solidFill>
                <a:latin typeface="Century Gothic" panose="020B0502020202020204" pitchFamily="34" charset="0"/>
              </a:rPr>
              <a:t>«Магнитогорский государственный технический университет им. Г.И. Носова»</a:t>
            </a:r>
          </a:p>
        </p:txBody>
      </p:sp>
      <p:sp>
        <p:nvSpPr>
          <p:cNvPr id="10" name="Содержимое 9">
            <a:extLst>
              <a:ext uri="{FF2B5EF4-FFF2-40B4-BE49-F238E27FC236}">
                <a16:creationId xmlns:a16="http://schemas.microsoft.com/office/drawing/2014/main" id="{D8047590-1E34-81D6-3A61-8B7278A88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676" y="1640284"/>
            <a:ext cx="7235825" cy="1798638"/>
          </a:xfrm>
        </p:spPr>
        <p:txBody>
          <a:bodyPr rtlCol="0">
            <a:normAutofit fontScale="77500" lnSpcReduction="20000"/>
          </a:bodyPr>
          <a:lstStyle/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ru-RU" sz="36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Алгоритмическая модель сражений гладиаторов: структура, взаимодействие, визуализация</a:t>
            </a:r>
          </a:p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ru-RU" sz="36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3600" dirty="0"/>
          </a:p>
        </p:txBody>
      </p:sp>
      <p:sp>
        <p:nvSpPr>
          <p:cNvPr id="2054" name="Прямоугольник 11">
            <a:extLst>
              <a:ext uri="{FF2B5EF4-FFF2-40B4-BE49-F238E27FC236}">
                <a16:creationId xmlns:a16="http://schemas.microsoft.com/office/drawing/2014/main" id="{1D8839CB-EDB0-10DA-B420-3876505D3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4227513"/>
            <a:ext cx="4968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Магнитогорск,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7A96F-6680-F36A-1DCD-F970664F3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E0AFD77E-53E3-EF6D-F048-3A1253218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3825"/>
            <a:ext cx="84248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AD0601-DCCB-4621-0154-AEB55875CE40}"/>
              </a:ext>
            </a:extLst>
          </p:cNvPr>
          <p:cNvSpPr txBox="1"/>
          <p:nvPr/>
        </p:nvSpPr>
        <p:spPr>
          <a:xfrm>
            <a:off x="971600" y="30177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Симуляция боя гладиаторов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ED7D09-B1C3-3D95-9B42-3FD2F879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32" y="1134214"/>
            <a:ext cx="6933456" cy="3394075"/>
          </a:xfrm>
        </p:spPr>
        <p:txBody>
          <a:bodyPr/>
          <a:lstStyle/>
          <a:p>
            <a:pPr marL="0" indent="0">
              <a:buNone/>
            </a:pPr>
            <a:r>
              <a:rPr lang="ru-RU" sz="2300" b="1" dirty="0">
                <a:latin typeface="Century Gothic" panose="020B0502020202020204" pitchFamily="34" charset="0"/>
              </a:rPr>
              <a:t>Очередность ходов:</a:t>
            </a:r>
            <a:endParaRPr lang="ru-RU" sz="23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r>
              <a:rPr lang="ru-RU" sz="2300" dirty="0">
                <a:latin typeface="Century Gothic" panose="020B0502020202020204" pitchFamily="34" charset="0"/>
              </a:rPr>
              <a:t>Определяется случайно в начале боя.</a:t>
            </a:r>
          </a:p>
          <a:p>
            <a:pPr marL="457200" lvl="1" indent="0">
              <a:buNone/>
            </a:pPr>
            <a:r>
              <a:rPr lang="ru-RU" sz="2300" dirty="0">
                <a:latin typeface="Century Gothic" panose="020B0502020202020204" pitchFamily="34" charset="0"/>
              </a:rPr>
              <a:t>Если боец устал (</a:t>
            </a:r>
            <a:r>
              <a:rPr lang="en" sz="2300" dirty="0">
                <a:latin typeface="Century Gothic" panose="020B0502020202020204" pitchFamily="34" charset="0"/>
              </a:rPr>
              <a:t>Stamina &lt; 0), </a:t>
            </a:r>
            <a:r>
              <a:rPr lang="ru-RU" sz="2300" dirty="0">
                <a:latin typeface="Century Gothic" panose="020B0502020202020204" pitchFamily="34" charset="0"/>
              </a:rPr>
              <a:t>он пропускает ход или отдыхает.</a:t>
            </a:r>
          </a:p>
          <a:p>
            <a:pPr marL="0" indent="0">
              <a:buNone/>
            </a:pPr>
            <a:r>
              <a:rPr lang="ru-RU" sz="2300" b="1" dirty="0">
                <a:latin typeface="Century Gothic" panose="020B0502020202020204" pitchFamily="34" charset="0"/>
              </a:rPr>
              <a:t>Механики:</a:t>
            </a:r>
            <a:endParaRPr lang="ru-RU" sz="23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r>
              <a:rPr lang="ru-RU" sz="2300" dirty="0">
                <a:latin typeface="Century Gothic" panose="020B0502020202020204" pitchFamily="34" charset="0"/>
              </a:rPr>
              <a:t>Атака: нанесение урона (с проверкой на попадание).</a:t>
            </a:r>
          </a:p>
          <a:p>
            <a:pPr marL="457200" lvl="1" indent="0">
              <a:buNone/>
            </a:pPr>
            <a:r>
              <a:rPr lang="ru-RU" sz="2300" dirty="0">
                <a:latin typeface="Century Gothic" panose="020B0502020202020204" pitchFamily="34" charset="0"/>
              </a:rPr>
              <a:t>Отдых: восстановление выносливости.</a:t>
            </a:r>
          </a:p>
          <a:p>
            <a:pPr marL="457200" lvl="1" indent="0">
              <a:buNone/>
            </a:pPr>
            <a:r>
              <a:rPr lang="ru-RU" sz="2300" dirty="0">
                <a:latin typeface="Century Gothic" panose="020B0502020202020204" pitchFamily="34" charset="0"/>
              </a:rPr>
              <a:t>Смерть: при </a:t>
            </a:r>
            <a:r>
              <a:rPr lang="en" sz="2300" dirty="0">
                <a:latin typeface="Century Gothic" panose="020B0502020202020204" pitchFamily="34" charset="0"/>
              </a:rPr>
              <a:t>Health ≤ 0 </a:t>
            </a:r>
            <a:r>
              <a:rPr lang="ru-RU" sz="2300" dirty="0">
                <a:latin typeface="Century Gothic" panose="020B0502020202020204" pitchFamily="34" charset="0"/>
              </a:rPr>
              <a:t>бой заканчивается.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459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EBF1-996A-EB4C-227F-D58C26EE4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24B73F6A-0CFB-E66D-3E7D-0BDBF49A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3825"/>
            <a:ext cx="84248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1A5EB3-A77F-7F0F-2168-6EC1E8C23E2C}"/>
              </a:ext>
            </a:extLst>
          </p:cNvPr>
          <p:cNvSpPr txBox="1"/>
          <p:nvPr/>
        </p:nvSpPr>
        <p:spPr>
          <a:xfrm>
            <a:off x="971600" y="30177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Визуализация боя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6488B2-F566-F990-E095-7F070315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Анимации:</a:t>
            </a:r>
            <a:endParaRPr lang="ru-RU" sz="24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Начало боя: надпись </a:t>
            </a:r>
            <a:r>
              <a:rPr lang="ru-RU" sz="2000" b="1" dirty="0">
                <a:latin typeface="Century Gothic" panose="020B0502020202020204" pitchFamily="34" charset="0"/>
              </a:rPr>
              <a:t>"</a:t>
            </a:r>
            <a:r>
              <a:rPr lang="en" sz="2000" b="1" dirty="0">
                <a:latin typeface="Century Gothic" panose="020B0502020202020204" pitchFamily="34" charset="0"/>
              </a:rPr>
              <a:t>Fight!"</a:t>
            </a:r>
            <a:r>
              <a:rPr lang="en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с затуханием.</a:t>
            </a:r>
          </a:p>
          <a:p>
            <a:pPr marL="457200" lvl="1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Движение бойцов к центру арены.</a:t>
            </a:r>
          </a:p>
          <a:p>
            <a:pPr marL="457200" lvl="1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Атака с приближением/отдалением (показ ударов).</a:t>
            </a:r>
          </a:p>
          <a:p>
            <a:pPr marL="0" indent="0"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Графика:</a:t>
            </a:r>
            <a:endParaRPr lang="ru-RU" sz="24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Фон арены (</a:t>
            </a:r>
            <a:r>
              <a:rPr lang="en" sz="2000" dirty="0" err="1">
                <a:latin typeface="Century Gothic" panose="020B0502020202020204" pitchFamily="34" charset="0"/>
              </a:rPr>
              <a:t>png</a:t>
            </a:r>
            <a:r>
              <a:rPr lang="ru-RU" sz="2000" dirty="0">
                <a:latin typeface="Century Gothic" panose="020B0502020202020204" pitchFamily="34" charset="0"/>
              </a:rPr>
              <a:t> формат</a:t>
            </a:r>
            <a:r>
              <a:rPr lang="en" sz="2000" dirty="0">
                <a:latin typeface="Century Gothic" panose="020B0502020202020204" pitchFamily="34" charset="0"/>
              </a:rPr>
              <a:t>)</a:t>
            </a:r>
          </a:p>
          <a:p>
            <a:pPr marL="457200" lvl="1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Спрайты гладиаторов </a:t>
            </a:r>
          </a:p>
          <a:p>
            <a:pPr marL="457200" lvl="1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Полоски здоровья и выносливости над каждым бойцом.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458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2F04-5215-34A5-07DA-ECAF32981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9F194889-D34D-DFFC-F1E3-0A5D02A59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3825"/>
            <a:ext cx="84248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AD8602-E312-464A-0A82-76A2704CC2CC}"/>
              </a:ext>
            </a:extLst>
          </p:cNvPr>
          <p:cNvSpPr txBox="1"/>
          <p:nvPr/>
        </p:nvSpPr>
        <p:spPr>
          <a:xfrm>
            <a:off x="971600" y="301773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16678F-3E56-C356-57E0-2E60DD86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600" dirty="0"/>
              <a:t>Вопросы</a:t>
            </a:r>
            <a:r>
              <a:rPr lang="en-US" sz="3600" dirty="0"/>
              <a:t>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5938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D8D56730-E6A1-7BE4-6379-E9D9AB87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9" y="140493"/>
            <a:ext cx="84248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CB4E3-83AC-0207-2239-8E434DE21633}"/>
              </a:ext>
            </a:extLst>
          </p:cNvPr>
          <p:cNvSpPr txBox="1"/>
          <p:nvPr/>
        </p:nvSpPr>
        <p:spPr>
          <a:xfrm>
            <a:off x="971600" y="195486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Демонстрация работы программного продукта</a:t>
            </a:r>
          </a:p>
        </p:txBody>
      </p:sp>
      <p:pic>
        <p:nvPicPr>
          <p:cNvPr id="6" name="Запись экрана 2025-06-02 в 07.07.39.mov">
            <a:hlinkClick r:id="" action="ppaction://media"/>
            <a:extLst>
              <a:ext uri="{FF2B5EF4-FFF2-40B4-BE49-F238E27FC236}">
                <a16:creationId xmlns:a16="http://schemas.microsoft.com/office/drawing/2014/main" id="{4C1CDEA7-65D3-AD5C-FCF5-7D647D7AA8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8001" y="1081476"/>
            <a:ext cx="5674320" cy="351274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06A81-A062-D1CC-5DD9-06EF68FFB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логотип, Графика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6081293-0DBD-DE07-3B15-D54894B00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0"/>
            <a:ext cx="6306740" cy="5205730"/>
          </a:xfrm>
          <a:prstGeom prst="rect">
            <a:avLst/>
          </a:prstGeom>
        </p:spPr>
      </p:pic>
      <p:sp>
        <p:nvSpPr>
          <p:cNvPr id="3074" name="Объект 2">
            <a:extLst>
              <a:ext uri="{FF2B5EF4-FFF2-40B4-BE49-F238E27FC236}">
                <a16:creationId xmlns:a16="http://schemas.microsoft.com/office/drawing/2014/main" id="{5D795433-3076-DF62-A57B-9DC51661D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33720"/>
            <a:ext cx="8229600" cy="3394075"/>
          </a:xfrm>
        </p:spPr>
        <p:txBody>
          <a:bodyPr/>
          <a:lstStyle/>
          <a:p>
            <a:r>
              <a:rPr lang="en-US" altLang="ru-RU" dirty="0">
                <a:latin typeface="Century Gothic" panose="020B0502020202020204" pitchFamily="34" charset="0"/>
              </a:rPr>
              <a:t>Java </a:t>
            </a:r>
          </a:p>
          <a:p>
            <a:pPr lvl="1"/>
            <a:r>
              <a:rPr lang="en-US" altLang="ru-RU" dirty="0">
                <a:latin typeface="Century Gothic" panose="020B0502020202020204" pitchFamily="34" charset="0"/>
              </a:rPr>
              <a:t>Java Swing</a:t>
            </a:r>
          </a:p>
          <a:p>
            <a:pPr lvl="1"/>
            <a:r>
              <a:rPr lang="en-US" altLang="ru-RU" dirty="0">
                <a:latin typeface="Century Gothic" panose="020B0502020202020204" pitchFamily="34" charset="0"/>
              </a:rPr>
              <a:t>Java Sampled Sound</a:t>
            </a:r>
            <a:endParaRPr lang="ru-RU" altLang="ru-RU" dirty="0">
              <a:latin typeface="Century Gothic" panose="020B0502020202020204" pitchFamily="34" charset="0"/>
            </a:endParaRPr>
          </a:p>
        </p:txBody>
      </p:sp>
      <p:pic>
        <p:nvPicPr>
          <p:cNvPr id="3075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DD6EAC48-3555-FE8B-C89D-1D03293FD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3825"/>
            <a:ext cx="84248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5265E7-028A-445D-0518-8A44E8D7CB35}"/>
              </a:ext>
            </a:extLst>
          </p:cNvPr>
          <p:cNvSpPr txBox="1"/>
          <p:nvPr/>
        </p:nvSpPr>
        <p:spPr>
          <a:xfrm>
            <a:off x="971600" y="3479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Использованные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110340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686E2-7EA3-1DAF-2F86-AFF732C1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B23B4C57-AEE3-CBE2-18C9-C9B89C359E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072552"/>
              </p:ext>
            </p:extLst>
          </p:nvPr>
        </p:nvGraphicFramePr>
        <p:xfrm>
          <a:off x="457200" y="1059582"/>
          <a:ext cx="8424862" cy="3950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5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E2013E54-5B2D-B71C-E22A-26FCB755E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3825"/>
            <a:ext cx="84248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0384FF-9730-0FF1-872C-1297C5668304}"/>
              </a:ext>
            </a:extLst>
          </p:cNvPr>
          <p:cNvSpPr txBox="1"/>
          <p:nvPr/>
        </p:nvSpPr>
        <p:spPr>
          <a:xfrm>
            <a:off x="1079612" y="133776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Преимущества и недостатки выбранных инструментов</a:t>
            </a:r>
          </a:p>
        </p:txBody>
      </p:sp>
    </p:spTree>
    <p:extLst>
      <p:ext uri="{BB962C8B-B14F-4D97-AF65-F5344CB8AC3E}">
        <p14:creationId xmlns:p14="http://schemas.microsoft.com/office/powerpoint/2010/main" val="3806101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88153-DE54-DA44-7175-342BE044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C1881D23-497A-61ED-530D-815355FD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3825"/>
            <a:ext cx="84248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BFFE2-23AC-D2B0-9433-E45019C19138}"/>
              </a:ext>
            </a:extLst>
          </p:cNvPr>
          <p:cNvSpPr txBox="1"/>
          <p:nvPr/>
        </p:nvSpPr>
        <p:spPr>
          <a:xfrm>
            <a:off x="989896" y="27099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Иерархия классов в диаграмме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UML</a:t>
            </a:r>
            <a:endParaRPr lang="ru-RU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Объект 16" descr="Изображение выглядит как диаграмма, текст, Прямоугольник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5B6DAB-9A9E-EE33-1F67-48A9E1097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78367"/>
            <a:ext cx="7200800" cy="4088367"/>
          </a:xfrm>
        </p:spPr>
      </p:pic>
    </p:spTree>
    <p:extLst>
      <p:ext uri="{BB962C8B-B14F-4D97-AF65-F5344CB8AC3E}">
        <p14:creationId xmlns:p14="http://schemas.microsoft.com/office/powerpoint/2010/main" val="218081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0176B-E6B8-4C91-6420-38F2ECC5A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линия, диаграмма, Параллельн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5FD6CE6-3020-1F79-CE63-46F3BEE6E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3" y="1419622"/>
            <a:ext cx="8503419" cy="2717987"/>
          </a:xfrm>
        </p:spPr>
      </p:pic>
      <p:pic>
        <p:nvPicPr>
          <p:cNvPr id="3075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8A1381A8-E3E3-A4EC-4BAE-8F6A1FFD2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3825"/>
            <a:ext cx="84248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49518-422F-506A-C17B-277AA0A6F1FE}"/>
              </a:ext>
            </a:extLst>
          </p:cNvPr>
          <p:cNvSpPr txBox="1"/>
          <p:nvPr/>
        </p:nvSpPr>
        <p:spPr>
          <a:xfrm>
            <a:off x="971600" y="30177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Подробное рассмотрение директории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Entities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83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4E168-F9FC-AC21-E171-3A3AF2F35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Человеческое лицо, оружие, снимок экрана, одеж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E81510D-E3EA-2161-DE93-E0C69388F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-1"/>
            <a:ext cx="6690626" cy="51435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3074" name="Объект 2">
            <a:extLst>
              <a:ext uri="{FF2B5EF4-FFF2-40B4-BE49-F238E27FC236}">
                <a16:creationId xmlns:a16="http://schemas.microsoft.com/office/drawing/2014/main" id="{D8314EFF-9E43-A73F-522C-46347C90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69" y="1203598"/>
            <a:ext cx="8424862" cy="3816077"/>
          </a:xfrm>
          <a:solidFill>
            <a:schemeClr val="tx1">
              <a:alpha val="19136"/>
            </a:schemeClr>
          </a:solidFill>
        </p:spPr>
        <p:txBody>
          <a:bodyPr/>
          <a:lstStyle/>
          <a:p>
            <a:r>
              <a:rPr lang="ru-RU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Класс </a:t>
            </a:r>
            <a:r>
              <a:rPr lang="e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Armor</a:t>
            </a:r>
            <a:r>
              <a:rPr lang="e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  <a:p>
            <a:r>
              <a:rPr lang="ru-RU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Назначение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: Представляет защитное снаряжение, которое могут носить гладиаторы.</a:t>
            </a:r>
          </a:p>
          <a:p>
            <a:r>
              <a:rPr lang="ru-RU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Основные характеристики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</a:p>
          <a:p>
            <a:pPr lvl="1"/>
            <a:r>
              <a:rPr lang="e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name: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Название доспеха.</a:t>
            </a:r>
          </a:p>
          <a:p>
            <a:pPr lvl="1"/>
            <a:r>
              <a:rPr lang="en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defensePercent</a:t>
            </a:r>
            <a:r>
              <a:rPr lang="e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Процент поглощения урона.</a:t>
            </a:r>
          </a:p>
          <a:p>
            <a:r>
              <a:rPr lang="ru-RU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Методы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</a:p>
          <a:p>
            <a:pPr lvl="1"/>
            <a:r>
              <a:rPr lang="en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absorbDamage</a:t>
            </a:r>
            <a:r>
              <a:rPr lang="e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(double </a:t>
            </a:r>
            <a:r>
              <a:rPr lang="en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incomingDamage</a:t>
            </a:r>
            <a:r>
              <a:rPr lang="e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):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Абстрактный метод для расчета поглощенного урона.</a:t>
            </a:r>
          </a:p>
          <a:p>
            <a:endParaRPr lang="ru-RU" altLang="ru-RU" dirty="0">
              <a:solidFill>
                <a:schemeClr val="bg1"/>
              </a:solidFill>
            </a:endParaRPr>
          </a:p>
        </p:txBody>
      </p:sp>
      <p:pic>
        <p:nvPicPr>
          <p:cNvPr id="3075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81DC96A5-C7CD-9EF4-FAD8-2066A8A8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3825"/>
            <a:ext cx="84248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B92B36-E43C-5B6A-C25B-B86A5D095947}"/>
              </a:ext>
            </a:extLst>
          </p:cNvPr>
          <p:cNvSpPr txBox="1"/>
          <p:nvPr/>
        </p:nvSpPr>
        <p:spPr>
          <a:xfrm>
            <a:off x="971600" y="123825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Абстрактные классы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Armor, Weapon, Gladiator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6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9C49F4-18C9-406C-025E-5AEA51E86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оружие, меч, Холодное оружие, кинжа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E9212A-3C44-094A-0D65-F37F068A0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0"/>
            <a:ext cx="3440354" cy="5143500"/>
          </a:xfrm>
          <a:prstGeom prst="rect">
            <a:avLst/>
          </a:prstGeom>
        </p:spPr>
      </p:pic>
      <p:pic>
        <p:nvPicPr>
          <p:cNvPr id="3075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54BDA01C-B9EB-4400-5DB3-181AA68A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3825"/>
            <a:ext cx="84248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53736C-F14C-4379-C854-FF7DFB022BFF}"/>
              </a:ext>
            </a:extLst>
          </p:cNvPr>
          <p:cNvSpPr txBox="1"/>
          <p:nvPr/>
        </p:nvSpPr>
        <p:spPr>
          <a:xfrm>
            <a:off x="971600" y="30177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Подробное рассмотрение директории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Entities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B2CAC-4E3A-9E23-99FC-022282BE8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056512"/>
            <a:ext cx="6841008" cy="3819525"/>
          </a:xfrm>
        </p:spPr>
        <p:txBody>
          <a:bodyPr/>
          <a:lstStyle/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Класс </a:t>
            </a:r>
            <a:r>
              <a:rPr lang="en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Weapon</a:t>
            </a:r>
            <a:r>
              <a:rPr lang="e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Назначение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: Описывает оружие, используемое 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гладиаторами.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Основные характеристики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name: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Название оружия.</a:t>
            </a:r>
          </a:p>
          <a:p>
            <a:pPr marL="457200" lvl="1" indent="0">
              <a:buNone/>
            </a:pPr>
            <a:r>
              <a:rPr lang="en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baseDamage</a:t>
            </a:r>
            <a:r>
              <a:rPr lang="e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Базовый урон, наносимый оружием.</a:t>
            </a:r>
          </a:p>
          <a:p>
            <a:pPr marL="457200" lvl="1" indent="0">
              <a:buNone/>
            </a:pPr>
            <a:r>
              <a:rPr lang="en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staminaCost</a:t>
            </a:r>
            <a:r>
              <a:rPr lang="e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Стоимость использования оружия в единицах </a:t>
            </a:r>
            <a:r>
              <a:rPr lang="ru-RU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стамины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Методы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getDamage</a:t>
            </a:r>
            <a:r>
              <a:rPr lang="e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():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Абстрактный метод для получения значения урона.</a:t>
            </a:r>
          </a:p>
          <a:p>
            <a:pPr marL="457200" lvl="1" indent="0">
              <a:buNone/>
            </a:pPr>
            <a:r>
              <a:rPr lang="en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getStaminaCost</a:t>
            </a:r>
            <a:r>
              <a:rPr lang="e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(): 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Абстрактный метод для получения стоимости использования оружия в </a:t>
            </a:r>
            <a:r>
              <a:rPr lang="ru-RU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стамине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86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81558E-9477-02DD-75FE-FF380A7D6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одежда, маска, Латы, Средства индивидуальной защит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13365C6-CA26-E4C9-E7EF-1719C6FDF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0"/>
            <a:ext cx="6825498" cy="5143500"/>
          </a:xfrm>
          <a:prstGeom prst="rect">
            <a:avLst/>
          </a:prstGeom>
        </p:spPr>
      </p:pic>
      <p:pic>
        <p:nvPicPr>
          <p:cNvPr id="3075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53F89F3C-D1F7-5D76-6FFB-88BA43885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3825"/>
            <a:ext cx="84248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C8FD5-4297-ED08-735E-0F58131E0935}"/>
              </a:ext>
            </a:extLst>
          </p:cNvPr>
          <p:cNvSpPr txBox="1"/>
          <p:nvPr/>
        </p:nvSpPr>
        <p:spPr>
          <a:xfrm>
            <a:off x="971600" y="30177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Подробное рассмотрение директории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Entities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E097AA-3E9F-1CF4-5E6C-CA2C93040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69" y="1022202"/>
            <a:ext cx="8424862" cy="3819525"/>
          </a:xfrm>
        </p:spPr>
        <p:txBody>
          <a:bodyPr/>
          <a:lstStyle/>
          <a:p>
            <a:pPr marL="0" indent="0">
              <a:buNone/>
            </a:pPr>
            <a:r>
              <a:rPr lang="ru-RU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Класс </a:t>
            </a:r>
            <a:r>
              <a:rPr lang="en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Gladiator</a:t>
            </a: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r>
              <a:rPr lang="ru-RU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Назначение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: Представляет гладиатора, который участвует в боях.</a:t>
            </a:r>
          </a:p>
          <a:p>
            <a:pPr marL="0" indent="0">
              <a:buNone/>
            </a:pPr>
            <a:r>
              <a:rPr lang="ru-RU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Основные характеристики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name: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Имя гладиатора.</a:t>
            </a:r>
          </a:p>
          <a:p>
            <a:pPr marL="457200" lvl="1" indent="0">
              <a:buNone/>
            </a:pP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health: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Здоровье гладиатора.</a:t>
            </a:r>
          </a:p>
          <a:p>
            <a:pPr marL="457200" lvl="1" indent="0">
              <a:buNone/>
            </a:pP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weapon: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Оружие, используемое гладиатором.</a:t>
            </a:r>
          </a:p>
          <a:p>
            <a:pPr marL="457200" lvl="1" indent="0">
              <a:buNone/>
            </a:pP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armor: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Доспех, который носит гладиатор.</a:t>
            </a:r>
          </a:p>
          <a:p>
            <a:pPr marL="457200" lvl="1" indent="0">
              <a:buNone/>
            </a:pPr>
            <a:r>
              <a:rPr lang="en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evadeChance</a:t>
            </a: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Шанс уклонения от атаки.</a:t>
            </a:r>
          </a:p>
          <a:p>
            <a:pPr marL="457200" lvl="1" indent="0">
              <a:buNone/>
            </a:pP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stamina: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Уровень выносливости гладиатора.</a:t>
            </a:r>
          </a:p>
          <a:p>
            <a:pPr marL="0" indent="0">
              <a:buNone/>
            </a:pPr>
            <a:r>
              <a:rPr lang="ru-RU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Методы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attack():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Метод для выполнения атаки.</a:t>
            </a:r>
          </a:p>
          <a:p>
            <a:pPr marL="457200" lvl="1" indent="0">
              <a:buNone/>
            </a:pPr>
            <a:r>
              <a:rPr lang="en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takeDamage</a:t>
            </a: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(double damage):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Абстрактный метод для получения урона.</a:t>
            </a:r>
          </a:p>
          <a:p>
            <a:pPr marL="457200" lvl="1" indent="0">
              <a:buNone/>
            </a:pPr>
            <a:r>
              <a:rPr lang="en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tryEvade</a:t>
            </a: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():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Метод для попытки уклонения от атаки.</a:t>
            </a:r>
          </a:p>
          <a:p>
            <a:pPr marL="457200" lvl="1" indent="0">
              <a:buNone/>
            </a:pPr>
            <a:r>
              <a:rPr lang="en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applyCritical</a:t>
            </a: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(double damage):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Метод для применения критического урона.</a:t>
            </a:r>
          </a:p>
          <a:p>
            <a:pPr marL="457200" lvl="1" indent="0">
              <a:buNone/>
            </a:pPr>
            <a:r>
              <a:rPr lang="en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recoverStamina</a:t>
            </a:r>
            <a:r>
              <a:rPr lang="e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(): 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Метод для восстановления </a:t>
            </a:r>
            <a:r>
              <a:rPr lang="ru-RU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стамины</a:t>
            </a:r>
            <a:r>
              <a:rPr lang="ru-RU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16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389</Words>
  <Application>Microsoft Macintosh PowerPoint</Application>
  <PresentationFormat>Экран (16:9)</PresentationFormat>
  <Paragraphs>74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Calibri</vt:lpstr>
      <vt:lpstr>Arial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Настасья</dc:creator>
  <cp:lastModifiedBy>Marconi Pablo</cp:lastModifiedBy>
  <cp:revision>63</cp:revision>
  <dcterms:created xsi:type="dcterms:W3CDTF">2015-10-22T14:57:34Z</dcterms:created>
  <dcterms:modified xsi:type="dcterms:W3CDTF">2025-06-02T06:30:46Z</dcterms:modified>
</cp:coreProperties>
</file>